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13.02.2016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zastavki.com/pictures/1280x800/2014/Nature___Forest_Bereza_against_the_sky_085555_12.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p:txBody>
          <a:bodyPr/>
          <a:lstStyle/>
          <a:p>
            <a:pPr algn="ctr"/>
            <a:r>
              <a:rPr lang="ru-RU" dirty="0" smtClean="0">
                <a:solidFill>
                  <a:srgbClr val="FF0000"/>
                </a:solidFill>
              </a:rPr>
              <a:t>Проект</a:t>
            </a:r>
            <a:br>
              <a:rPr lang="ru-RU" dirty="0" smtClean="0">
                <a:solidFill>
                  <a:srgbClr val="FF0000"/>
                </a:solidFill>
              </a:rPr>
            </a:br>
            <a:r>
              <a:rPr lang="ru-RU" dirty="0" smtClean="0">
                <a:solidFill>
                  <a:srgbClr val="FF0000"/>
                </a:solidFill>
              </a:rPr>
              <a:t> «МОЯ МАЛАЯ РОДИНА»</a:t>
            </a:r>
            <a:endParaRPr lang="ru-RU" dirty="0">
              <a:solidFill>
                <a:srgbClr val="FF0000"/>
              </a:solidFill>
            </a:endParaRPr>
          </a:p>
        </p:txBody>
      </p:sp>
      <p:sp>
        <p:nvSpPr>
          <p:cNvPr id="3" name="Подзаголовок 2"/>
          <p:cNvSpPr>
            <a:spLocks noGrp="1"/>
          </p:cNvSpPr>
          <p:nvPr>
            <p:ph type="subTitle" idx="1"/>
          </p:nvPr>
        </p:nvSpPr>
        <p:spPr>
          <a:xfrm>
            <a:off x="971600" y="4869160"/>
            <a:ext cx="7854696" cy="1752600"/>
          </a:xfrm>
        </p:spPr>
        <p:txBody>
          <a:bodyPr>
            <a:normAutofit fontScale="62500" lnSpcReduction="20000"/>
          </a:bodyPr>
          <a:lstStyle/>
          <a:p>
            <a:endParaRPr lang="ru-RU" dirty="0" smtClean="0">
              <a:solidFill>
                <a:schemeClr val="bg1"/>
              </a:solidFill>
            </a:endParaRPr>
          </a:p>
          <a:p>
            <a:endParaRPr lang="ru-RU" dirty="0" smtClean="0">
              <a:solidFill>
                <a:schemeClr val="bg1"/>
              </a:solidFill>
            </a:endParaRPr>
          </a:p>
          <a:p>
            <a:endParaRPr lang="ru-RU" dirty="0" smtClean="0">
              <a:solidFill>
                <a:schemeClr val="bg1"/>
              </a:solidFill>
            </a:endParaRPr>
          </a:p>
          <a:p>
            <a:endParaRPr lang="ru-RU" dirty="0" smtClean="0">
              <a:solidFill>
                <a:schemeClr val="bg1"/>
              </a:solidFill>
            </a:endParaRPr>
          </a:p>
          <a:p>
            <a:endParaRPr lang="ru-RU" dirty="0" smtClean="0">
              <a:solidFill>
                <a:schemeClr val="bg1"/>
              </a:solidFill>
            </a:endParaRPr>
          </a:p>
          <a:p>
            <a:r>
              <a:rPr lang="ru-RU" sz="4000" dirty="0" smtClean="0">
                <a:solidFill>
                  <a:schemeClr val="bg1"/>
                </a:solidFill>
              </a:rPr>
              <a:t>Выполнила воспитатель Харитонова С.Н</a:t>
            </a:r>
            <a:r>
              <a:rPr lang="ru-RU" dirty="0" smtClean="0">
                <a:solidFill>
                  <a:schemeClr val="bg1"/>
                </a:solidFill>
              </a:rPr>
              <a:t>.</a:t>
            </a:r>
            <a:endParaRPr lang="ru-RU"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Таблица 3"/>
          <p:cNvGraphicFramePr>
            <a:graphicFrameLocks noGrp="1"/>
          </p:cNvGraphicFramePr>
          <p:nvPr/>
        </p:nvGraphicFramePr>
        <p:xfrm>
          <a:off x="395536" y="1372018"/>
          <a:ext cx="8352928" cy="5286936"/>
        </p:xfrm>
        <a:graphic>
          <a:graphicData uri="http://schemas.openxmlformats.org/drawingml/2006/table">
            <a:tbl>
              <a:tblPr/>
              <a:tblGrid>
                <a:gridCol w="2367717"/>
                <a:gridCol w="2491641"/>
                <a:gridCol w="3493570"/>
              </a:tblGrid>
              <a:tr h="328348">
                <a:tc>
                  <a:txBody>
                    <a:bodyPr/>
                    <a:lstStyle/>
                    <a:p>
                      <a:pPr>
                        <a:lnSpc>
                          <a:spcPct val="115000"/>
                        </a:lnSpc>
                        <a:spcAft>
                          <a:spcPts val="1000"/>
                        </a:spcAft>
                      </a:pPr>
                      <a:r>
                        <a:rPr lang="ru-RU" sz="1600" b="1" dirty="0">
                          <a:solidFill>
                            <a:srgbClr val="002060"/>
                          </a:solidFill>
                          <a:latin typeface="Times New Roman"/>
                          <a:ea typeface="Times New Roman"/>
                          <a:cs typeface="Times New Roman"/>
                        </a:rPr>
                        <a:t>Тема</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Форма проведения</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 Цель</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72">
                <a:tc>
                  <a:txBody>
                    <a:bodyPr/>
                    <a:lstStyle/>
                    <a:p>
                      <a:pPr>
                        <a:lnSpc>
                          <a:spcPct val="115000"/>
                        </a:lnSpc>
                        <a:spcAft>
                          <a:spcPts val="1000"/>
                        </a:spcAft>
                      </a:pPr>
                      <a:r>
                        <a:rPr lang="ru-RU" sz="1600" b="1" dirty="0">
                          <a:solidFill>
                            <a:srgbClr val="002060"/>
                          </a:solidFill>
                          <a:latin typeface="Times New Roman"/>
                          <a:ea typeface="Times New Roman"/>
                          <a:cs typeface="Times New Roman"/>
                        </a:rPr>
                        <a:t>«</a:t>
                      </a:r>
                      <a:r>
                        <a:rPr lang="ru-RU" sz="1600" b="1" dirty="0" err="1">
                          <a:solidFill>
                            <a:srgbClr val="002060"/>
                          </a:solidFill>
                          <a:latin typeface="Times New Roman"/>
                          <a:ea typeface="Times New Roman"/>
                          <a:cs typeface="Times New Roman"/>
                        </a:rPr>
                        <a:t>Кыштовский</a:t>
                      </a:r>
                      <a:r>
                        <a:rPr lang="ru-RU" sz="1600" b="1" dirty="0">
                          <a:solidFill>
                            <a:srgbClr val="002060"/>
                          </a:solidFill>
                          <a:latin typeface="Times New Roman"/>
                          <a:ea typeface="Times New Roman"/>
                          <a:cs typeface="Times New Roman"/>
                        </a:rPr>
                        <a:t> район»</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Беседа</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Познакомить дошкольников с        символикой села Кыштовки</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72">
                <a:tc>
                  <a:txBody>
                    <a:bodyPr/>
                    <a:lstStyle/>
                    <a:p>
                      <a:pPr>
                        <a:lnSpc>
                          <a:spcPct val="115000"/>
                        </a:lnSpc>
                        <a:spcAft>
                          <a:spcPts val="1000"/>
                        </a:spcAft>
                      </a:pPr>
                      <a:r>
                        <a:rPr lang="ru-RU" sz="1600" b="1">
                          <a:solidFill>
                            <a:srgbClr val="002060"/>
                          </a:solidFill>
                          <a:latin typeface="Times New Roman"/>
                          <a:ea typeface="Calibri"/>
                          <a:cs typeface="Times New Roman"/>
                        </a:rPr>
                        <a:t>«Улица на которой я живу»</a:t>
                      </a:r>
                      <a:endParaRPr lang="ru-RU" sz="1600" b="1">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Беседа</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Закрепить знания детей о названиях улиц села</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681">
                <a:tc>
                  <a:txBody>
                    <a:bodyPr/>
                    <a:lstStyle/>
                    <a:p>
                      <a:pPr>
                        <a:lnSpc>
                          <a:spcPct val="115000"/>
                        </a:lnSpc>
                        <a:spcAft>
                          <a:spcPts val="1000"/>
                        </a:spcAft>
                      </a:pPr>
                      <a:r>
                        <a:rPr lang="ru-RU" sz="1600" b="1">
                          <a:solidFill>
                            <a:srgbClr val="002060"/>
                          </a:solidFill>
                          <a:latin typeface="Times New Roman"/>
                          <a:ea typeface="Calibri"/>
                          <a:cs typeface="Times New Roman"/>
                        </a:rPr>
                        <a:t>«Природа родного края»</a:t>
                      </a:r>
                      <a:endParaRPr lang="ru-RU" sz="1600" b="1">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err="1">
                          <a:solidFill>
                            <a:srgbClr val="002060"/>
                          </a:solidFill>
                          <a:latin typeface="Times New Roman"/>
                          <a:ea typeface="Times New Roman"/>
                          <a:cs typeface="Times New Roman"/>
                        </a:rPr>
                        <a:t>Пластилинография</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Изготовление наглядностей для альбома «Моя малая Родина», закрепить навыки работы с пластилином, воспитывать бережное отношение к природе</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609">
                <a:tc>
                  <a:txBody>
                    <a:bodyPr/>
                    <a:lstStyle/>
                    <a:p>
                      <a:pPr>
                        <a:lnSpc>
                          <a:spcPct val="115000"/>
                        </a:lnSpc>
                        <a:spcAft>
                          <a:spcPts val="1000"/>
                        </a:spcAft>
                      </a:pPr>
                      <a:r>
                        <a:rPr lang="ru-RU" sz="1600" b="1">
                          <a:solidFill>
                            <a:srgbClr val="002060"/>
                          </a:solidFill>
                          <a:latin typeface="Times New Roman"/>
                          <a:ea typeface="Calibri"/>
                          <a:cs typeface="Times New Roman"/>
                        </a:rPr>
                        <a:t>«Рассматривание зданий села»</a:t>
                      </a:r>
                      <a:endParaRPr lang="ru-RU" sz="1600" b="1">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a:solidFill>
                            <a:srgbClr val="002060"/>
                          </a:solidFill>
                          <a:latin typeface="Times New Roman"/>
                          <a:ea typeface="Times New Roman"/>
                          <a:cs typeface="Times New Roman"/>
                        </a:rPr>
                        <a:t>Экскурсия по близлежащим улицам</a:t>
                      </a:r>
                      <a:endParaRPr lang="ru-RU" sz="1600" b="1">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Знакомить детей местоположением зданий, их назначением, архитектурой</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5217">
                <a:tc>
                  <a:txBody>
                    <a:bodyPr/>
                    <a:lstStyle/>
                    <a:p>
                      <a:pPr>
                        <a:lnSpc>
                          <a:spcPct val="115000"/>
                        </a:lnSpc>
                        <a:spcAft>
                          <a:spcPts val="1000"/>
                        </a:spcAft>
                      </a:pPr>
                      <a:r>
                        <a:rPr lang="ru-RU" sz="1600" b="1">
                          <a:solidFill>
                            <a:srgbClr val="002060"/>
                          </a:solidFill>
                          <a:latin typeface="Times New Roman"/>
                          <a:ea typeface="Times New Roman"/>
                          <a:cs typeface="Times New Roman"/>
                        </a:rPr>
                        <a:t>«Интересное прошлое»</a:t>
                      </a:r>
                      <a:endParaRPr lang="ru-RU" sz="1600" b="1">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a:solidFill>
                            <a:srgbClr val="002060"/>
                          </a:solidFill>
                          <a:latin typeface="Times New Roman"/>
                          <a:ea typeface="Times New Roman"/>
                          <a:cs typeface="Times New Roman"/>
                        </a:rPr>
                        <a:t>Экскурсия в Кыштовский краеведческий музей</a:t>
                      </a:r>
                      <a:endParaRPr lang="ru-RU" sz="1600" b="1">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Воспитывать уважение к культуре народа, его традициям; обеспечение уровня развития воспитанников: культуры их познания, эмоционально – образного отношения к истории села</a:t>
                      </a:r>
                      <a:endParaRPr lang="ru-RU" sz="1600" b="1" dirty="0">
                        <a:solidFill>
                          <a:srgbClr val="002060"/>
                        </a:solidFill>
                        <a:latin typeface="Calibri"/>
                        <a:ea typeface="Calibri"/>
                        <a:cs typeface="Times New Roman"/>
                      </a:endParaRPr>
                    </a:p>
                  </a:txBody>
                  <a:tcPr marL="67675" marR="67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2483768" y="481775"/>
            <a:ext cx="41044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Совместная деятельность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3" name="Таблица 2"/>
          <p:cNvGraphicFramePr>
            <a:graphicFrameLocks noGrp="1"/>
          </p:cNvGraphicFramePr>
          <p:nvPr/>
        </p:nvGraphicFramePr>
        <p:xfrm>
          <a:off x="323528" y="836712"/>
          <a:ext cx="8568951" cy="5537200"/>
        </p:xfrm>
        <a:graphic>
          <a:graphicData uri="http://schemas.openxmlformats.org/drawingml/2006/table">
            <a:tbl>
              <a:tblPr/>
              <a:tblGrid>
                <a:gridCol w="2428951"/>
                <a:gridCol w="2556079"/>
                <a:gridCol w="3583921"/>
              </a:tblGrid>
              <a:tr h="738909">
                <a:tc>
                  <a:txBody>
                    <a:bodyPr/>
                    <a:lstStyle/>
                    <a:p>
                      <a:pPr>
                        <a:lnSpc>
                          <a:spcPct val="115000"/>
                        </a:lnSpc>
                        <a:spcAft>
                          <a:spcPts val="1000"/>
                        </a:spcAft>
                      </a:pPr>
                      <a:r>
                        <a:rPr lang="ru-RU" sz="1600" b="1" dirty="0">
                          <a:solidFill>
                            <a:srgbClr val="002060"/>
                          </a:solidFill>
                          <a:latin typeface="Times New Roman"/>
                          <a:ea typeface="Calibri"/>
                          <a:cs typeface="Times New Roman"/>
                        </a:rPr>
                        <a:t>«Гордость села- люди»</a:t>
                      </a:r>
                      <a:endParaRPr lang="ru-RU" sz="1600" b="1" dirty="0">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Беседа, рассматривание фотографий, доски почёта </a:t>
                      </a:r>
                      <a:r>
                        <a:rPr lang="ru-RU" sz="1600" b="1" dirty="0" err="1">
                          <a:solidFill>
                            <a:srgbClr val="002060"/>
                          </a:solidFill>
                          <a:latin typeface="Times New Roman"/>
                          <a:ea typeface="Times New Roman"/>
                          <a:cs typeface="Times New Roman"/>
                        </a:rPr>
                        <a:t>Кыштовского</a:t>
                      </a:r>
                      <a:r>
                        <a:rPr lang="ru-RU" sz="1600" b="1" dirty="0">
                          <a:solidFill>
                            <a:srgbClr val="002060"/>
                          </a:solidFill>
                          <a:latin typeface="Times New Roman"/>
                          <a:ea typeface="Times New Roman"/>
                          <a:cs typeface="Times New Roman"/>
                        </a:rPr>
                        <a:t> района</a:t>
                      </a:r>
                      <a:endParaRPr lang="ru-RU" sz="1600" b="1" dirty="0">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a:solidFill>
                            <a:srgbClr val="002060"/>
                          </a:solidFill>
                          <a:latin typeface="Times New Roman"/>
                          <a:ea typeface="Times New Roman"/>
                          <a:cs typeface="Times New Roman"/>
                        </a:rPr>
                        <a:t>Познакомить детей с известными людьми нашего села; воспитывать уважительное отношение  к старшим</a:t>
                      </a:r>
                      <a:endParaRPr lang="ru-RU" sz="1600" b="1">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909">
                <a:tc>
                  <a:txBody>
                    <a:bodyPr/>
                    <a:lstStyle/>
                    <a:p>
                      <a:pPr>
                        <a:lnSpc>
                          <a:spcPct val="115000"/>
                        </a:lnSpc>
                        <a:spcAft>
                          <a:spcPts val="1000"/>
                        </a:spcAft>
                      </a:pPr>
                      <a:r>
                        <a:rPr lang="ru-RU" sz="1600" b="1">
                          <a:solidFill>
                            <a:srgbClr val="002060"/>
                          </a:solidFill>
                          <a:latin typeface="Times New Roman"/>
                          <a:ea typeface="Calibri"/>
                          <a:cs typeface="Times New Roman"/>
                        </a:rPr>
                        <a:t>«Поэты малой родины»</a:t>
                      </a:r>
                      <a:endParaRPr lang="ru-RU" sz="1600" b="1">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Calibri"/>
                          <a:cs typeface="Times New Roman"/>
                        </a:rPr>
                        <a:t>Слушание стихотворений</a:t>
                      </a:r>
                      <a:endParaRPr lang="ru-RU" sz="1600" b="1" dirty="0">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Познакомить детей с произведениями </a:t>
                      </a:r>
                      <a:r>
                        <a:rPr lang="ru-RU" sz="1600" b="1" dirty="0" err="1">
                          <a:solidFill>
                            <a:srgbClr val="002060"/>
                          </a:solidFill>
                          <a:latin typeface="Times New Roman"/>
                          <a:ea typeface="Times New Roman"/>
                          <a:cs typeface="Times New Roman"/>
                        </a:rPr>
                        <a:t>кыштовских</a:t>
                      </a:r>
                      <a:r>
                        <a:rPr lang="ru-RU" sz="1600" b="1" dirty="0">
                          <a:solidFill>
                            <a:srgbClr val="002060"/>
                          </a:solidFill>
                          <a:latin typeface="Times New Roman"/>
                          <a:ea typeface="Times New Roman"/>
                          <a:cs typeface="Times New Roman"/>
                        </a:rPr>
                        <a:t> поэтов; воспитывать интерес к художественной литературе</a:t>
                      </a:r>
                      <a:endParaRPr lang="ru-RU" sz="1600" b="1" dirty="0">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091">
                <a:tc>
                  <a:txBody>
                    <a:bodyPr/>
                    <a:lstStyle/>
                    <a:p>
                      <a:pPr>
                        <a:lnSpc>
                          <a:spcPct val="115000"/>
                        </a:lnSpc>
                        <a:spcAft>
                          <a:spcPts val="1000"/>
                        </a:spcAft>
                      </a:pPr>
                      <a:r>
                        <a:rPr lang="ru-RU" sz="1600" b="1">
                          <a:solidFill>
                            <a:srgbClr val="002060"/>
                          </a:solidFill>
                          <a:latin typeface="Times New Roman"/>
                          <a:ea typeface="Calibri"/>
                          <a:cs typeface="Times New Roman"/>
                        </a:rPr>
                        <a:t>«Моя Родина – мои земляки»</a:t>
                      </a:r>
                      <a:endParaRPr lang="ru-RU" sz="1600" b="1">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a:solidFill>
                            <a:srgbClr val="002060"/>
                          </a:solidFill>
                          <a:latin typeface="Times New Roman"/>
                          <a:ea typeface="Calibri"/>
                          <a:cs typeface="Times New Roman"/>
                        </a:rPr>
                        <a:t>Экскурсия в библиотеку</a:t>
                      </a:r>
                      <a:endParaRPr lang="ru-RU" sz="1600" b="1">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Ознакомить воспитанников с людьми которые внесли вклад в развитие села; формировать у детей реалистичные представления о труде взрослых; воспитывать интерес к чтению художественной литературы</a:t>
                      </a:r>
                      <a:endParaRPr lang="ru-RU" sz="1600" b="1" dirty="0">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091">
                <a:tc>
                  <a:txBody>
                    <a:bodyPr/>
                    <a:lstStyle/>
                    <a:p>
                      <a:pPr>
                        <a:lnSpc>
                          <a:spcPct val="115000"/>
                        </a:lnSpc>
                        <a:spcAft>
                          <a:spcPts val="1000"/>
                        </a:spcAft>
                      </a:pPr>
                      <a:r>
                        <a:rPr lang="ru-RU" sz="1600" b="1">
                          <a:solidFill>
                            <a:srgbClr val="002060"/>
                          </a:solidFill>
                          <a:latin typeface="Times New Roman"/>
                          <a:ea typeface="Calibri"/>
                          <a:cs typeface="Times New Roman"/>
                        </a:rPr>
                        <a:t>«Обелиск»</a:t>
                      </a:r>
                      <a:endParaRPr lang="ru-RU" sz="1600" b="1">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a:solidFill>
                            <a:srgbClr val="002060"/>
                          </a:solidFill>
                          <a:latin typeface="Times New Roman"/>
                          <a:ea typeface="Calibri"/>
                          <a:cs typeface="Times New Roman"/>
                        </a:rPr>
                        <a:t>Экскурсия</a:t>
                      </a:r>
                      <a:endParaRPr lang="ru-RU" sz="1600" b="1">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600" b="1" dirty="0">
                          <a:solidFill>
                            <a:srgbClr val="002060"/>
                          </a:solidFill>
                          <a:latin typeface="Times New Roman"/>
                          <a:ea typeface="Times New Roman"/>
                          <a:cs typeface="Times New Roman"/>
                        </a:rPr>
                        <a:t>Обогатить знания детей   о Дне Победы; показать памятники находящиеся на         территории села;  рассказать о воинах-земляках – героях ВОВ; воспитывать чувство патриотизма, гордости за свою малую родину </a:t>
                      </a:r>
                      <a:endParaRPr lang="ru-RU" sz="1600" b="1" dirty="0">
                        <a:solidFill>
                          <a:srgbClr val="002060"/>
                        </a:solidFill>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9937" name="Rectangle 1"/>
          <p:cNvSpPr>
            <a:spLocks noChangeArrowheads="1"/>
          </p:cNvSpPr>
          <p:nvPr/>
        </p:nvSpPr>
        <p:spPr bwMode="auto">
          <a:xfrm>
            <a:off x="611560" y="1469975"/>
            <a:ext cx="69127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Самостоятельная деятельность детей</a:t>
            </a:r>
            <a:endPar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«Вот мой дом родной» - выполнение рисунков для выставки</a:t>
            </a:r>
            <a:r>
              <a:rPr kumimoji="0" lang="ru-RU" sz="2400" b="0" i="0" u="none" strike="noStrike" cap="none" normalizeH="0" baseline="0" dirty="0" smtClean="0">
                <a:ln>
                  <a:noFill/>
                </a:ln>
                <a:solidFill>
                  <a:srgbClr val="002060"/>
                </a:solidFill>
                <a:effectLst/>
                <a:latin typeface="Arial" pitchFamily="34"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61" name="Rectangle 1"/>
          <p:cNvSpPr>
            <a:spLocks noChangeArrowheads="1"/>
          </p:cNvSpPr>
          <p:nvPr/>
        </p:nvSpPr>
        <p:spPr bwMode="auto">
          <a:xfrm>
            <a:off x="755576" y="1948190"/>
            <a:ext cx="77048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IV</a:t>
            </a:r>
            <a:r>
              <a:rPr kumimoji="0" lang="ru-RU" sz="28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часть </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Взаимодействие с семьями детей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Совместное проведение экскурсий</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Организация  выставки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По улицам Кыштовки</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Предоставление материалов по теме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Поэты малой родины</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985" name="Rectangle 1"/>
          <p:cNvSpPr>
            <a:spLocks noChangeArrowheads="1"/>
          </p:cNvSpPr>
          <p:nvPr/>
        </p:nvSpPr>
        <p:spPr bwMode="auto">
          <a:xfrm>
            <a:off x="1475656" y="2132856"/>
            <a:ext cx="63001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V</a:t>
            </a: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часть </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Итоговое мероприятие</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Викторина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Люби и знай свой край</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Презентация альбома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Моя малая родина</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Продукт проекта</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альбом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Моя малая родина</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3009" name="Rectangle 1"/>
          <p:cNvSpPr>
            <a:spLocks noChangeArrowheads="1"/>
          </p:cNvSpPr>
          <p:nvPr/>
        </p:nvSpPr>
        <p:spPr bwMode="auto">
          <a:xfrm>
            <a:off x="2339752" y="1196752"/>
            <a:ext cx="3672408" cy="4440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Герб села Кыштовка</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 name="Рисунок 3" descr="F:\Скан\img031.jpg"/>
          <p:cNvPicPr/>
          <p:nvPr/>
        </p:nvPicPr>
        <p:blipFill>
          <a:blip r:embed="rId3" cstate="print"/>
          <a:srcRect/>
          <a:stretch>
            <a:fillRect/>
          </a:stretch>
        </p:blipFill>
        <p:spPr bwMode="auto">
          <a:xfrm>
            <a:off x="1187624" y="2060848"/>
            <a:ext cx="5943600" cy="431877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4033" name="Rectangle 1"/>
          <p:cNvSpPr>
            <a:spLocks noChangeArrowheads="1"/>
          </p:cNvSpPr>
          <p:nvPr/>
        </p:nvSpPr>
        <p:spPr bwMode="auto">
          <a:xfrm>
            <a:off x="2267744" y="1124744"/>
            <a:ext cx="4536504" cy="4440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По улицам Кыштовки</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 name="Рисунок 3" descr="C:\Users\Dexp1\AppData\Local\Microsoft\Windows\INetCache\Content.Word\img032.jpg"/>
          <p:cNvPicPr/>
          <p:nvPr/>
        </p:nvPicPr>
        <p:blipFill>
          <a:blip r:embed="rId3" cstate="print"/>
          <a:srcRect/>
          <a:stretch>
            <a:fillRect/>
          </a:stretch>
        </p:blipFill>
        <p:spPr bwMode="auto">
          <a:xfrm>
            <a:off x="1331640" y="1538287"/>
            <a:ext cx="5840089" cy="46990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C:\Users\Dexp1\AppData\Local\Microsoft\Windows\INetCache\Content.Word\img034.jpg"/>
          <p:cNvPicPr/>
          <p:nvPr/>
        </p:nvPicPr>
        <p:blipFill>
          <a:blip r:embed="rId3" cstate="print">
            <a:lum bright="-37000" contrast="46000"/>
          </a:blip>
          <a:srcRect/>
          <a:stretch>
            <a:fillRect/>
          </a:stretch>
        </p:blipFill>
        <p:spPr bwMode="auto">
          <a:xfrm>
            <a:off x="2123728" y="548680"/>
            <a:ext cx="5068590" cy="578117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C:\Users\Dexp1\AppData\Local\Microsoft\Windows\INetCache\Content.Word\img037.jpg"/>
          <p:cNvPicPr/>
          <p:nvPr/>
        </p:nvPicPr>
        <p:blipFill>
          <a:blip r:embed="rId3" cstate="print"/>
          <a:srcRect/>
          <a:stretch>
            <a:fillRect/>
          </a:stretch>
        </p:blipFill>
        <p:spPr bwMode="auto">
          <a:xfrm>
            <a:off x="611560" y="980728"/>
            <a:ext cx="8064896" cy="48965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C:\Users\Dexp1\AppData\Local\Microsoft\Windows\INetCache\Content.Word\img038.jpg"/>
          <p:cNvPicPr/>
          <p:nvPr/>
        </p:nvPicPr>
        <p:blipFill>
          <a:blip r:embed="rId3" cstate="print"/>
          <a:srcRect/>
          <a:stretch>
            <a:fillRect/>
          </a:stretch>
        </p:blipFill>
        <p:spPr bwMode="auto">
          <a:xfrm>
            <a:off x="611560" y="836712"/>
            <a:ext cx="7776864" cy="56886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images.myshared.ru/5/416491/slide_1.jpg"/>
          <p:cNvPicPr>
            <a:picLocks noChangeAspect="1" noChangeArrowheads="1"/>
          </p:cNvPicPr>
          <p:nvPr/>
        </p:nvPicPr>
        <p:blipFill>
          <a:blip r:embed="rId2" cstate="print"/>
          <a:srcRect/>
          <a:stretch>
            <a:fillRect/>
          </a:stretch>
        </p:blipFill>
        <p:spPr bwMode="auto">
          <a:xfrm>
            <a:off x="63500" y="-136525"/>
            <a:ext cx="9144000" cy="6858000"/>
          </a:xfrm>
          <a:prstGeom prst="rect">
            <a:avLst/>
          </a:prstGeom>
          <a:noFill/>
        </p:spPr>
      </p:pic>
      <p:sp>
        <p:nvSpPr>
          <p:cNvPr id="4" name="Прямоугольник 3"/>
          <p:cNvSpPr/>
          <p:nvPr/>
        </p:nvSpPr>
        <p:spPr>
          <a:xfrm>
            <a:off x="1043608" y="836712"/>
            <a:ext cx="7632848" cy="4401205"/>
          </a:xfrm>
          <a:prstGeom prst="rect">
            <a:avLst/>
          </a:prstGeom>
        </p:spPr>
        <p:txBody>
          <a:bodyPr wrap="square">
            <a:spAutoFit/>
          </a:bodyPr>
          <a:lstStyle/>
          <a:p>
            <a:pPr lvl="0" fontAlgn="base">
              <a:spcBef>
                <a:spcPct val="0"/>
              </a:spcBef>
              <a:spcAft>
                <a:spcPct val="0"/>
              </a:spcAft>
            </a:pPr>
            <a:endParaRPr lang="ru-RU" sz="2800" dirty="0" smtClean="0">
              <a:solidFill>
                <a:srgbClr val="7030A0"/>
              </a:solidFill>
              <a:latin typeface="Times New Roman" pitchFamily="18" charset="0"/>
              <a:ea typeface="Calibri" pitchFamily="34" charset="0"/>
              <a:cs typeface="Times New Roman" pitchFamily="18" charset="0"/>
            </a:endParaRPr>
          </a:p>
          <a:p>
            <a:pPr lvl="0" fontAlgn="base">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По </a:t>
            </a:r>
            <a:r>
              <a:rPr lang="ru-RU" sz="2800" dirty="0" smtClean="0">
                <a:solidFill>
                  <a:srgbClr val="7030A0"/>
                </a:solidFill>
                <a:latin typeface="Times New Roman" pitchFamily="18" charset="0"/>
                <a:ea typeface="Calibri" pitchFamily="34" charset="0"/>
                <a:cs typeface="Times New Roman" pitchFamily="18" charset="0"/>
              </a:rPr>
              <a:t>доминирующей деятельности:  информационный, творческий</a:t>
            </a:r>
            <a:endParaRPr lang="ru-RU" sz="2800"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По количеству участников: групповой</a:t>
            </a:r>
            <a:endParaRPr lang="ru-RU" sz="2800"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Характер контактов: дети дошкольного возраста 6-7 лет, их родители</a:t>
            </a:r>
            <a:endParaRPr lang="ru-RU" sz="2800"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Продолжительность: долгосрочный (март </a:t>
            </a:r>
            <a:r>
              <a:rPr lang="ru-RU" sz="2800" dirty="0" smtClean="0">
                <a:solidFill>
                  <a:srgbClr val="7030A0"/>
                </a:solidFill>
                <a:latin typeface="Calibri"/>
                <a:ea typeface="Calibri" pitchFamily="34" charset="0"/>
                <a:cs typeface="Times New Roman" pitchFamily="18" charset="0"/>
              </a:rPr>
              <a:t>–</a:t>
            </a:r>
            <a:r>
              <a:rPr lang="ru-RU" sz="2800" dirty="0" smtClean="0">
                <a:solidFill>
                  <a:srgbClr val="7030A0"/>
                </a:solidFill>
                <a:latin typeface="Times New Roman" pitchFamily="18" charset="0"/>
                <a:ea typeface="Calibri" pitchFamily="34" charset="0"/>
                <a:cs typeface="Times New Roman" pitchFamily="18" charset="0"/>
              </a:rPr>
              <a:t> май)</a:t>
            </a:r>
            <a:endParaRPr lang="ru-RU" sz="2800"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Заявитель: дети  6-7 лет</a:t>
            </a:r>
            <a:endParaRPr lang="ru-RU" sz="2800"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Автор проекта: воспитатель</a:t>
            </a:r>
          </a:p>
          <a:p>
            <a:pPr lvl="0" eaLnBrk="0" fontAlgn="base" hangingPunct="0">
              <a:spcBef>
                <a:spcPct val="0"/>
              </a:spcBef>
              <a:spcAft>
                <a:spcPct val="0"/>
              </a:spcAft>
            </a:pPr>
            <a:r>
              <a:rPr lang="ru-RU" sz="2800" dirty="0" smtClean="0">
                <a:solidFill>
                  <a:srgbClr val="7030A0"/>
                </a:solidFill>
                <a:latin typeface="Times New Roman" pitchFamily="18" charset="0"/>
                <a:ea typeface="Calibri" pitchFamily="34" charset="0"/>
                <a:cs typeface="Times New Roman" pitchFamily="18" charset="0"/>
              </a:rPr>
              <a:t> Харитонова Светлана Николаевна</a:t>
            </a:r>
            <a:endParaRPr lang="ru-RU" sz="2800" dirty="0" smtClean="0">
              <a:solidFill>
                <a:srgbClr val="7030A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5057" name="Rectangle 1"/>
          <p:cNvSpPr>
            <a:spLocks noChangeArrowheads="1"/>
          </p:cNvSpPr>
          <p:nvPr/>
        </p:nvSpPr>
        <p:spPr bwMode="auto">
          <a:xfrm>
            <a:off x="2051720" y="764704"/>
            <a:ext cx="504056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Природа родного края</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 name="Рисунок 3" descr="C:\Users\Dexp1\AppData\Local\Microsoft\Windows\INetCache\Content.Word\img035.jpg"/>
          <p:cNvPicPr/>
          <p:nvPr/>
        </p:nvPicPr>
        <p:blipFill>
          <a:blip r:embed="rId3" cstate="print"/>
          <a:srcRect/>
          <a:stretch>
            <a:fillRect/>
          </a:stretch>
        </p:blipFill>
        <p:spPr bwMode="auto">
          <a:xfrm>
            <a:off x="683568" y="1268760"/>
            <a:ext cx="7776864" cy="52565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C:\Users\Dexp1\AppData\Local\Microsoft\Windows\INetCache\Content.Word\img036.jpg"/>
          <p:cNvPicPr/>
          <p:nvPr/>
        </p:nvPicPr>
        <p:blipFill>
          <a:blip r:embed="rId3" cstate="print"/>
          <a:srcRect/>
          <a:stretch>
            <a:fillRect/>
          </a:stretch>
        </p:blipFill>
        <p:spPr bwMode="auto">
          <a:xfrm>
            <a:off x="755576" y="764704"/>
            <a:ext cx="7848872" cy="525658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uslide.ru/images/7/13199/960/img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4" name="Rectangle 4"/>
          <p:cNvSpPr>
            <a:spLocks noChangeArrowheads="1"/>
          </p:cNvSpPr>
          <p:nvPr/>
        </p:nvSpPr>
        <p:spPr bwMode="auto">
          <a:xfrm>
            <a:off x="683568" y="2060848"/>
            <a:ext cx="79208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Тип проекта: </a:t>
            </a: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информационный, творческий</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Сроки реализации:</a:t>
            </a: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долгосрочный (март-май)</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Участники проекта:</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Дети</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Воспитатель</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Родители</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Возраст детей:</a:t>
            </a: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подготовительная группа</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1747" name="Rectangle 3"/>
          <p:cNvSpPr>
            <a:spLocks noChangeArrowheads="1"/>
          </p:cNvSpPr>
          <p:nvPr/>
        </p:nvSpPr>
        <p:spPr bwMode="auto">
          <a:xfrm>
            <a:off x="1475656" y="1833935"/>
            <a:ext cx="61206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Я узнал, что у меня</a:t>
            </a:r>
            <a:b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Есть огромная родня:</a:t>
            </a:r>
            <a:b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И тропинка, и лесок,</a:t>
            </a:r>
            <a:b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В поле </a:t>
            </a:r>
            <a:r>
              <a:rPr kumimoji="0" lang="ru-RU" sz="28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каждый колосок,</a:t>
            </a:r>
            <a:b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Речка, небо надо мною -</a:t>
            </a:r>
            <a:b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br>
            <a:r>
              <a:rPr kumimoji="0" lang="ru-RU" sz="28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Это все мое, родное!</a:t>
            </a:r>
            <a:r>
              <a:rPr kumimoji="0" lang="ru-RU" sz="2800" b="0" i="0" u="none" strike="noStrike" cap="none" normalizeH="0" baseline="0" dirty="0" smtClean="0">
                <a:ln>
                  <a:noFill/>
                </a:ln>
                <a:solidFill>
                  <a:srgbClr val="7030A0"/>
                </a:solidFill>
                <a:effectLst/>
                <a:latin typeface="Calibri"/>
                <a:ea typeface="Calibri" pitchFamily="34" charset="0"/>
                <a:cs typeface="Times New Roman" pitchFamily="18" charset="0"/>
              </a:rPr>
              <a:t>»</a:t>
            </a:r>
            <a:endParaRPr kumimoji="0" lang="ru-RU" sz="2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2771" name="Rectangle 3"/>
          <p:cNvSpPr>
            <a:spLocks noChangeArrowheads="1"/>
          </p:cNvSpPr>
          <p:nvPr/>
        </p:nvSpPr>
        <p:spPr bwMode="auto">
          <a:xfrm>
            <a:off x="1187624" y="-62229"/>
            <a:ext cx="716428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8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Дети в силу возраста интересуются той обстановкой, которая их окружает. Поэтому необходимо рассказать детям, что каждая улица, каждый уголок родного края имеет своё название, хранит свою тайну. Невозможно полюбить их не зная их судьбы, исторического прошлого. </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Проект направлен на углубление и закрепление знаний о родном  селе. Важно показать ребенку, что родное село прославлено своей историей, традициями, памятниками, лучшими людьми.</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3793" name="Rectangle 1"/>
          <p:cNvSpPr>
            <a:spLocks noChangeArrowheads="1"/>
          </p:cNvSpPr>
          <p:nvPr/>
        </p:nvSpPr>
        <p:spPr bwMode="auto">
          <a:xfrm>
            <a:off x="683568" y="1311514"/>
            <a:ext cx="79928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I</a:t>
            </a:r>
            <a:r>
              <a:rPr kumimoji="0" lang="ru-RU"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этап.</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Организация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точки удивления</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возбуждающей интерес детей и создающей мотивацию для познавательной активности.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Создание выставки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Кыштовка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родное село</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(Герб </a:t>
            </a:r>
            <a:r>
              <a:rPr kumimoji="0" lang="ru-RU" sz="28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Кыштовского</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района, фотографии панорамы села, альбомы разных лет </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8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Кыштовский</a:t>
            </a:r>
            <a:r>
              <a:rPr kumimoji="0" lang="ru-RU" sz="28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район</a:t>
            </a:r>
            <a:r>
              <a:rPr kumimoji="0" lang="ru-RU" sz="2800" b="0" i="0" u="none" strike="noStrike" cap="none" normalizeH="0" baseline="0" dirty="0" smtClean="0">
                <a:ln>
                  <a:noFill/>
                </a:ln>
                <a:solidFill>
                  <a:srgbClr val="002060"/>
                </a:solidFill>
                <a:effectLst/>
                <a:latin typeface="Calibri"/>
                <a:ea typeface="Calibri" pitchFamily="34" charset="0"/>
                <a:cs typeface="Times New Roman" pitchFamily="18" charset="0"/>
              </a:rPr>
              <a:t>»</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4817" name="Rectangle 1"/>
          <p:cNvSpPr>
            <a:spLocks noChangeArrowheads="1"/>
          </p:cNvSpPr>
          <p:nvPr/>
        </p:nvSpPr>
        <p:spPr bwMode="auto">
          <a:xfrm>
            <a:off x="1403648" y="981308"/>
            <a:ext cx="554461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II </a:t>
            </a:r>
            <a:r>
              <a:rPr kumimoji="0" lang="ru-RU" sz="28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этап.</a:t>
            </a: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Планирование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a:t>
            </a:r>
            <a:r>
              <a:rPr kumimoji="0" lang="ru-RU" sz="28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Цель:</a:t>
            </a:r>
            <a:r>
              <a:rPr kumimoji="0" lang="ru-RU" sz="28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формирование нравственно-патриотического отношения и чувства сопричастности к семье, селу, к природе, уважения к прошлому и настоящему, бушующему родного края.</a:t>
            </a: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1" name="Rectangle 1"/>
          <p:cNvSpPr>
            <a:spLocks noChangeArrowheads="1"/>
          </p:cNvSpPr>
          <p:nvPr/>
        </p:nvSpPr>
        <p:spPr bwMode="auto">
          <a:xfrm>
            <a:off x="395536" y="692696"/>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Задачи:</a:t>
            </a:r>
            <a:endParaRPr kumimoji="0" lang="ru-RU" sz="24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-Формировать любовь к родному селу и интерес к прошлому и настоящему родного края.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-Расширять и углублять знания детей об истории села Кыштовки, символике, названии улиц, о достопримечательностях села, о людях, которые прославили наше село.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-Познакомить детей со зданиями и архитектурой села (назначением зданий)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-Вовлечь родителей в образовательный процесс для совместной работы по изучению села.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-Развивать нравственно-патриотические качества: гордость, гуманизм, желание сохранять и приумножать богатства села.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-Воспитывать патриотические чувства к малой Родине, уважение к труду </a:t>
            </a:r>
            <a:r>
              <a:rPr kumimoji="0" lang="ru-RU" sz="2400" b="0" i="0" u="none" strike="noStrike" cap="none" normalizeH="0" baseline="0" dirty="0" err="1" smtClean="0">
                <a:ln>
                  <a:noFill/>
                </a:ln>
                <a:solidFill>
                  <a:srgbClr val="002060"/>
                </a:solidFill>
                <a:effectLst/>
                <a:latin typeface="Calibri" pitchFamily="34" charset="0"/>
                <a:ea typeface="Times New Roman" pitchFamily="18" charset="0"/>
                <a:cs typeface="Times New Roman" pitchFamily="18" charset="0"/>
              </a:rPr>
              <a:t>кыштовчан</a:t>
            </a: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создающих красивое село.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5/416491/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5" name="Rectangle 1"/>
          <p:cNvSpPr>
            <a:spLocks noChangeArrowheads="1"/>
          </p:cNvSpPr>
          <p:nvPr/>
        </p:nvSpPr>
        <p:spPr bwMode="auto">
          <a:xfrm>
            <a:off x="539552" y="433407"/>
            <a:ext cx="820891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Ожидаемые результаты:</a:t>
            </a:r>
            <a:endParaRPr kumimoji="0" lang="ru-RU" sz="24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-Ребёнок имеет определённые знания о родном селе;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Имеет представления об исторических памятниках.</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-У ребёнка сформировано чувство уважения к своему родному краю, дому, семье, людям живущим рядом.</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-Ребёнок сознательно, бережно относится к природе родного края;</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-Дети могут назвать фамилии </a:t>
            </a:r>
            <a:r>
              <a:rPr kumimoji="0" lang="ru-RU" sz="2400" b="0" i="0" u="none" strike="noStrike" cap="none" normalizeH="0" baseline="0" dirty="0" err="1" smtClean="0">
                <a:ln>
                  <a:noFill/>
                </a:ln>
                <a:solidFill>
                  <a:srgbClr val="002060"/>
                </a:solidFill>
                <a:effectLst/>
                <a:latin typeface="Calibri" pitchFamily="34" charset="0"/>
                <a:ea typeface="Times New Roman" pitchFamily="18" charset="0"/>
                <a:cs typeface="Times New Roman" pitchFamily="18" charset="0"/>
              </a:rPr>
              <a:t>кыштовских</a:t>
            </a: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поэтов.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-Дети знают праздники и традиции, которые отмечаются в селе и семье. </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Родители:</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-Расширится кругозор родителей об истории села Кыштовки;</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-Родители стали единомышленниками педагога, способными оценить возможности ребёнка и  вместе с педагогом участвовать в формировании патриотических чувств ребёнка.</a:t>
            </a:r>
            <a:endParaRPr kumimoji="0" lang="ru-RU" sz="2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TotalTime>
  <Words>710</Words>
  <Application>Microsoft Office PowerPoint</Application>
  <PresentationFormat>Экран (4:3)</PresentationFormat>
  <Paragraphs>96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Проект  «МОЯ МАЛАЯ РОДИНА»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«МОЯ МАЛАЯ РОДИНА»</dc:title>
  <dc:creator>Dexp1</dc:creator>
  <cp:lastModifiedBy>Dexp1</cp:lastModifiedBy>
  <cp:revision>22</cp:revision>
  <dcterms:created xsi:type="dcterms:W3CDTF">2016-02-13T14:25:00Z</dcterms:created>
  <dcterms:modified xsi:type="dcterms:W3CDTF">2016-02-13T16:29:23Z</dcterms:modified>
</cp:coreProperties>
</file>